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57" r:id="rId4"/>
    <p:sldId id="259" r:id="rId5"/>
    <p:sldId id="258" r:id="rId6"/>
    <p:sldId id="262" r:id="rId7"/>
    <p:sldId id="260" r:id="rId8"/>
    <p:sldId id="261" r:id="rId9"/>
    <p:sldId id="270" r:id="rId10"/>
    <p:sldId id="263" r:id="rId11"/>
    <p:sldId id="264" r:id="rId12"/>
    <p:sldId id="265" r:id="rId13"/>
    <p:sldId id="266" r:id="rId14"/>
    <p:sldId id="271" r:id="rId15"/>
    <p:sldId id="272" r:id="rId16"/>
    <p:sldId id="273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eg>
</file>

<file path=ppt/media/image16.png>
</file>

<file path=ppt/media/image2.png>
</file>

<file path=ppt/media/image3.jfif>
</file>

<file path=ppt/media/image4.jpg>
</file>

<file path=ppt/media/image5.jpeg>
</file>

<file path=ppt/media/image6.jpeg>
</file>

<file path=ppt/media/image7.png>
</file>

<file path=ppt/media/image8.jf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10A5C-7DA4-424E-B616-A42611C4B31F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8B703-8B52-497F-8F5E-F9C6E064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23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67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84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88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0368"/>
            <a:ext cx="10515600" cy="1325563"/>
          </a:xfrm>
        </p:spPr>
        <p:txBody>
          <a:bodyPr>
            <a:normAutofit/>
          </a:bodyPr>
          <a:lstStyle>
            <a:lvl1pPr>
              <a:defRPr sz="440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9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4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44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65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5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0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6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4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46924-6A4A-4880-AEF9-5B911CD86EF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4FA9A-F370-4D48-B92D-C52CBFE29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5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elcome-minh-cdo.blogspot.com/2025/03/mot-so-so-sanh-cac-san-pham-ai-hien-nay.html?utm_source=chatgpt.com" TargetMode="External"/><Relationship Id="rId2" Type="http://schemas.openxmlformats.org/officeDocument/2006/relationships/hyperlink" Target="https://congngheaivn.com/grok-ai-la-gi/?utm_source=chatgpt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enk.vn/grok-3-cua-elon-musk-chi-mat-vai-thang-phat-trien-nhung-da-du-suc-ap-dao-chatgpt-va-deepseek-dieu-gi-khien-no-ba-dao-den-vay-20250219115424208.chn?utm_source=chatgpt.com" TargetMode="External"/><Relationship Id="rId2" Type="http://schemas.openxmlformats.org/officeDocument/2006/relationships/hyperlink" Target="https://congngheaivn.com/grok-ai-la-gi/?utm_source=chatgpt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fif"/><Relationship Id="rId4" Type="http://schemas.openxmlformats.org/officeDocument/2006/relationships/hyperlink" Target="https://www.aifirst.vn/grok-ai-chatbot?utm_source=chatgpt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guoiquansat.vn/danh-bai-gpt-4o-va-deepseek-v3-elon-musk-ra-mat-chatbot-ai-thong-minh-nhat-trai-dat-199406.html?utm_source=chatgpt.com" TargetMode="External"/><Relationship Id="rId2" Type="http://schemas.openxmlformats.org/officeDocument/2006/relationships/hyperlink" Target="https://welcome-minh-cdo.blogspot.com/2025/03/mot-so-so-sanh-cac-san-pham-ai-hien-nay.html?utm_source=chatgpt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ifirst.vn/grok-ai-chatbot?utm_source=chatgpt.com" TargetMode="External"/><Relationship Id="rId2" Type="http://schemas.openxmlformats.org/officeDocument/2006/relationships/hyperlink" Target="https://software.centrix.asia/grok-ai-so-sanh-voi-chatgpt-va-gemini/?utm_source=chatgpt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lilys.ai/notes/vi/gemini-20251029/real-ai-king-chatgpt-gemini-grok-deepseek?utm_source=chatgpt.co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60" y="1316673"/>
            <a:ext cx="1138428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SO SÁNH CÁC CÔNG CỤ CNTT</a:t>
            </a:r>
            <a:b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7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lang="en-US" sz="27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AI: </a:t>
            </a:r>
            <a:r>
              <a:rPr lang="en-US" sz="27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ChatGPT,GROK</a:t>
            </a:r>
            <a:r>
              <a:rPr lang="en-US" sz="27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GOOGLE GEMINI,DEEPSEEK AI 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138361"/>
              </p:ext>
            </p:extLst>
          </p:nvPr>
        </p:nvGraphicFramePr>
        <p:xfrm>
          <a:off x="2031365" y="3909060"/>
          <a:ext cx="812927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635">
                  <a:extLst>
                    <a:ext uri="{9D8B030D-6E8A-4147-A177-3AD203B41FA5}">
                      <a16:colId xmlns:a16="http://schemas.microsoft.com/office/drawing/2014/main" val="587007556"/>
                    </a:ext>
                  </a:extLst>
                </a:gridCol>
                <a:gridCol w="4064635">
                  <a:extLst>
                    <a:ext uri="{9D8B030D-6E8A-4147-A177-3AD203B41FA5}">
                      <a16:colId xmlns:a16="http://schemas.microsoft.com/office/drawing/2014/main" val="209342841"/>
                    </a:ext>
                  </a:extLst>
                </a:gridCol>
              </a:tblGrid>
              <a:tr h="301038"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9: 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554785"/>
                  </a:ext>
                </a:extLst>
              </a:tr>
              <a:tr h="2860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B2509815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Hồ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Xuân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Tín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030324"/>
                  </a:ext>
                </a:extLst>
              </a:tr>
              <a:tr h="3486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B2509816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Từ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Trí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9222962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B2509817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Vĩ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643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60673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5531"/>
            <a:ext cx="10933386" cy="46876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cơ chế bảo mật thường có trong chatbot AI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Mã hóa (Encryption)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tiếp giữa bạn và máy chủ AI thường được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mã hóa đầu-cuối (HTTPS)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Dữ liệu lưu trữ trong máy chủ cũng được mã hóa.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Kiểm soát truy cập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xác thực tài khoản (email, OAuth).Giới hạn quyền nhân viên truy cập dữ liệu người dùng.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Lọc nội dung (Safety filter)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chặn: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nguy hiểm (hack, bạo lực, chất nổ…)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cá nhân của người khác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vi phạm pháp luật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Tách dữ liệu người dùng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Dữ liệu của từng người dùng được lưu tách biệt để giảm rủi ro lộ lọt.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Kiểm tra &amp; đánh giá bảo mật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Pentest định kỳ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chuẩn như SOC2, ISO 27001 (tùy nền tảng).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994464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4117" y="1552356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+mj-lt"/>
              </a:rPr>
              <a:t>*</a:t>
            </a:r>
            <a:r>
              <a:rPr lang="vi-VN" sz="1800" b="1" dirty="0">
                <a:latin typeface="+mj-lt"/>
              </a:rPr>
              <a:t>Rủi ro bảo mật khi dùng chatbot AI</a:t>
            </a:r>
          </a:p>
          <a:p>
            <a:pPr marL="0" indent="0">
              <a:buNone/>
            </a:pPr>
            <a:r>
              <a:rPr lang="vi-VN" sz="1800" b="1" dirty="0">
                <a:latin typeface="+mj-lt"/>
              </a:rPr>
              <a:t>1. Rò rỉ dữ liệu qua prompt</a:t>
            </a:r>
          </a:p>
          <a:p>
            <a:r>
              <a:rPr lang="vi-VN" sz="1800" dirty="0">
                <a:latin typeface="+mj-lt"/>
              </a:rPr>
              <a:t>Người dùng gửi thông tin bí mật vào chatbot.</a:t>
            </a:r>
          </a:p>
          <a:p>
            <a:r>
              <a:rPr lang="vi-VN" sz="1800" dirty="0">
                <a:latin typeface="+mj-lt"/>
              </a:rPr>
              <a:t>Một số nền tảng có thể sử dụng dữ liệu đó để huấn luyện (nếu không tắt tính năng).</a:t>
            </a:r>
          </a:p>
          <a:p>
            <a:pPr marL="0" indent="0">
              <a:buNone/>
            </a:pPr>
            <a:r>
              <a:rPr lang="vi-VN" sz="1800" b="1" dirty="0">
                <a:latin typeface="+mj-lt"/>
              </a:rPr>
              <a:t>2. Prompt injection (tiêm lệnh)</a:t>
            </a:r>
          </a:p>
          <a:p>
            <a:r>
              <a:rPr lang="vi-VN" sz="1800" dirty="0">
                <a:latin typeface="+mj-lt"/>
              </a:rPr>
              <a:t>Kẻ tấn công có thể “lừa” AI:</a:t>
            </a:r>
          </a:p>
          <a:p>
            <a:r>
              <a:rPr lang="vi-VN" sz="1800" dirty="0">
                <a:latin typeface="+mj-lt"/>
              </a:rPr>
              <a:t>phá bỏ giới hạn bảo mật</a:t>
            </a:r>
          </a:p>
          <a:p>
            <a:r>
              <a:rPr lang="vi-VN" sz="1800" dirty="0">
                <a:latin typeface="+mj-lt"/>
              </a:rPr>
              <a:t>tạo nội dung không mong muốn</a:t>
            </a:r>
          </a:p>
          <a:p>
            <a:r>
              <a:rPr lang="vi-VN" sz="1800" dirty="0">
                <a:latin typeface="+mj-lt"/>
              </a:rPr>
              <a:t>đánh cắp thông tin trong ngữ cảnh (context stealing)</a:t>
            </a:r>
          </a:p>
          <a:p>
            <a:pPr marL="0" indent="0">
              <a:buNone/>
            </a:pPr>
            <a:r>
              <a:rPr lang="vi-VN" sz="1800" b="1" dirty="0">
                <a:latin typeface="+mj-lt"/>
              </a:rPr>
              <a:t>3. Lộ thông tin meta</a:t>
            </a:r>
          </a:p>
          <a:p>
            <a:r>
              <a:rPr lang="vi-VN" sz="1800" dirty="0">
                <a:latin typeface="+mj-lt"/>
              </a:rPr>
              <a:t>Ví dụ: địa chỉ IP, quốc gia, thiết bị…</a:t>
            </a:r>
          </a:p>
          <a:p>
            <a:r>
              <a:rPr lang="vi-VN" sz="1800" b="1" dirty="0">
                <a:latin typeface="+mj-lt"/>
              </a:rPr>
              <a:t>4. Chatbot sinh nội dung sai lệch (hallucination)</a:t>
            </a:r>
          </a:p>
          <a:p>
            <a:r>
              <a:rPr lang="vi-VN" sz="1800" dirty="0">
                <a:latin typeface="+mj-lt"/>
              </a:rPr>
              <a:t>Không phải “hack”, nhưng gây rủi ro nếu dùng thông tin AI vào kinh doanh hoặc pháp lý.</a:t>
            </a:r>
          </a:p>
          <a:p>
            <a:endParaRPr lang="en-US" sz="18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0147" y="1735931"/>
            <a:ext cx="3146307" cy="1798044"/>
          </a:xfrm>
          <a:prstGeom prst="snip2DiagRect">
            <a:avLst>
              <a:gd name="adj1" fmla="val 50000"/>
              <a:gd name="adj2" fmla="val 16667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0147" y="3709370"/>
            <a:ext cx="3146307" cy="2059762"/>
          </a:xfrm>
          <a:prstGeom prst="snip2DiagRect">
            <a:avLst>
              <a:gd name="adj1" fmla="val 0"/>
              <a:gd name="adj2" fmla="val 41265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780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254343" cy="48473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+mj-lt"/>
              </a:rPr>
              <a:t>*</a:t>
            </a:r>
            <a:r>
              <a:rPr lang="vi-VN" sz="1800" b="1" dirty="0">
                <a:latin typeface="+mj-lt"/>
              </a:rPr>
              <a:t>Bảo mật khác nhau giữa các chatbot?</a:t>
            </a:r>
          </a:p>
          <a:p>
            <a:pPr marL="0" indent="0">
              <a:buNone/>
            </a:pPr>
            <a:r>
              <a:rPr lang="en-US" sz="1800" b="1" dirty="0">
                <a:latin typeface="+mj-lt"/>
              </a:rPr>
              <a:t>1.</a:t>
            </a:r>
            <a:r>
              <a:rPr lang="vi-VN" sz="1800" b="1" dirty="0">
                <a:latin typeface="+mj-lt"/>
              </a:rPr>
              <a:t>ChatGPT (OpenAI)</a:t>
            </a:r>
          </a:p>
          <a:p>
            <a:r>
              <a:rPr lang="vi-VN" sz="1800" dirty="0">
                <a:latin typeface="+mj-lt"/>
              </a:rPr>
              <a:t>Dữ liệu người dùng </a:t>
            </a:r>
            <a:r>
              <a:rPr lang="vi-VN" sz="1800" b="1" dirty="0">
                <a:latin typeface="+mj-lt"/>
              </a:rPr>
              <a:t>không dùng để huấn luyện</a:t>
            </a:r>
            <a:r>
              <a:rPr lang="vi-VN" sz="1800" dirty="0">
                <a:latin typeface="+mj-lt"/>
              </a:rPr>
              <a:t>, trừ khi bạn bật Shared Conversations.</a:t>
            </a:r>
          </a:p>
          <a:p>
            <a:r>
              <a:rPr lang="vi-VN" sz="1800" dirty="0">
                <a:latin typeface="+mj-lt"/>
              </a:rPr>
              <a:t>Tuân thủ nhiều chuẩn bảo mật của doanh nghiệp.Dòng ChatGPT Enterprise/Team có mức bảo mật cao hơn (tách hẳn dữ liệu).</a:t>
            </a:r>
          </a:p>
          <a:p>
            <a:pPr marL="0" indent="0">
              <a:buNone/>
            </a:pPr>
            <a:r>
              <a:rPr lang="en-US" sz="1800" b="1" dirty="0">
                <a:latin typeface="+mj-lt"/>
              </a:rPr>
              <a:t>2.</a:t>
            </a:r>
            <a:r>
              <a:rPr lang="vi-VN" sz="1800" b="1" dirty="0">
                <a:latin typeface="+mj-lt"/>
              </a:rPr>
              <a:t>Gemini (Google)</a:t>
            </a:r>
          </a:p>
          <a:p>
            <a:r>
              <a:rPr lang="vi-VN" sz="1800" dirty="0">
                <a:latin typeface="+mj-lt"/>
              </a:rPr>
              <a:t>Google tuyên bố không dùng dữ liệu Workspace (Docs, Gmail…) để huấn luyện Gemini.Bảo vệ theo hạ tầng chuẩn của Google Cloud.</a:t>
            </a:r>
          </a:p>
          <a:p>
            <a:pPr marL="0" indent="0">
              <a:buNone/>
            </a:pPr>
            <a:r>
              <a:rPr lang="en-US" sz="1800" b="1" dirty="0">
                <a:latin typeface="+mj-lt"/>
              </a:rPr>
              <a:t>3.</a:t>
            </a:r>
            <a:r>
              <a:rPr lang="vi-VN" sz="1800" b="1" dirty="0">
                <a:latin typeface="+mj-lt"/>
              </a:rPr>
              <a:t> Grok (xAI)</a:t>
            </a:r>
          </a:p>
          <a:p>
            <a:r>
              <a:rPr lang="vi-VN" sz="1800" dirty="0">
                <a:latin typeface="+mj-lt"/>
              </a:rPr>
              <a:t>Tập trung vào quyền riêng tư và tốc độ cập nhật theo dữ liệu thời gian thực từ X.</a:t>
            </a:r>
          </a:p>
          <a:p>
            <a:r>
              <a:rPr lang="vi-VN" sz="1800" dirty="0">
                <a:latin typeface="+mj-lt"/>
              </a:rPr>
              <a:t>Chưa công bố nhiều chứng nhận bảo mật cấp doanh nghiệp.</a:t>
            </a:r>
          </a:p>
          <a:p>
            <a:pPr marL="0" indent="0">
              <a:buNone/>
            </a:pPr>
            <a:r>
              <a:rPr lang="en-US" sz="1800" b="1" dirty="0">
                <a:latin typeface="+mj-lt"/>
              </a:rPr>
              <a:t>4.</a:t>
            </a:r>
            <a:r>
              <a:rPr lang="vi-VN" sz="1800" b="1" dirty="0">
                <a:latin typeface="+mj-lt"/>
              </a:rPr>
              <a:t> DeepSeek</a:t>
            </a:r>
          </a:p>
          <a:p>
            <a:r>
              <a:rPr lang="vi-VN" sz="1800" dirty="0">
                <a:latin typeface="+mj-lt"/>
              </a:rPr>
              <a:t>Chủ yếu tập trung hiệu suất chi phí thấp.Thông tin về bảo mật quốc tế chưa nhiều, tùy phiên bản và nền tảng triển khai.</a:t>
            </a:r>
          </a:p>
        </p:txBody>
      </p:sp>
    </p:spTree>
    <p:extLst>
      <p:ext uri="{BB962C8B-B14F-4D97-AF65-F5344CB8AC3E}">
        <p14:creationId xmlns:p14="http://schemas.microsoft.com/office/powerpoint/2010/main" val="5746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6408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Cách dùng an toàn cho người mới</a:t>
            </a:r>
          </a:p>
          <a:p>
            <a:pPr marL="0" indent="0">
              <a:buNone/>
            </a:pP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Không gửi thông tin nhạy cảm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mật khẩu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tài liệu nội bộ thông tin khách hàng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hồ sơ nhân sự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Kiểm tra cài đặt quyền riêng tư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Tắt “history training” nếu không muốn dữ liệu dùng cho huấn luyện.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chế độ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Incognito / Chat không lưu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nếu có.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Xác thực hai bước (2FA)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Luôn bật để bảo vệ tài khoản.</a:t>
            </a:r>
          </a:p>
          <a:p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Kiểm tra thông tin AI trước khi sử dụng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Không dựa hoàn toàn vào AI cho thông tin pháp lý, y tế, tài chính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560" y="1337436"/>
            <a:ext cx="2987733" cy="16806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176" y="3592917"/>
            <a:ext cx="2651784" cy="21214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3798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D822-A058-4424-B1DB-9C301B60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662"/>
            <a:ext cx="10515600" cy="1325563"/>
          </a:xfrm>
        </p:spPr>
        <p:txBody>
          <a:bodyPr/>
          <a:lstStyle/>
          <a:p>
            <a:r>
              <a:rPr lang="vi-VN" dirty="0"/>
              <a:t>Thách thức, khó khăn và cách AI hỗ trợ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306B5-99A9-435B-BB3B-E01E70AF6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thách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Khi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cậy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cậy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Excel, Python, hay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Sáng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tạo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nội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dung: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Đối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nhiệm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kịch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hay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kế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việc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 ý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tưởng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logic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liền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đôi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khăn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9872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D822-A058-4424-B1DB-9C301B60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662"/>
            <a:ext cx="10515600" cy="1325563"/>
          </a:xfrm>
        </p:spPr>
        <p:txBody>
          <a:bodyPr/>
          <a:lstStyle/>
          <a:p>
            <a:r>
              <a:rPr lang="vi-VN" dirty="0"/>
              <a:t>Thách thức, khó khăn và cách AI hỗ trợ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306B5-99A9-435B-BB3B-E01E70AF6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tóm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dung: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kịch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tóm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hay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tưởng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kịch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sót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2495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D822-A058-4424-B1DB-9C301B60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662"/>
            <a:ext cx="10515600" cy="1325563"/>
          </a:xfrm>
        </p:spPr>
        <p:txBody>
          <a:bodyPr/>
          <a:lstStyle/>
          <a:p>
            <a:r>
              <a:rPr lang="vi-VN" dirty="0"/>
              <a:t>Thách thức, khó khăn và cách AI hỗ trợ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306B5-99A9-435B-BB3B-E01E70AF6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sắp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cậy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kịch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logic.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Excel, Python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phối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– con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392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" y="253634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Xin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chú</a:t>
            </a:r>
            <a:r>
              <a:rPr lang="en-US" dirty="0"/>
              <a:t> ý </a:t>
            </a:r>
            <a:r>
              <a:rPr lang="en-US" dirty="0" err="1"/>
              <a:t>lắng</a:t>
            </a:r>
            <a:r>
              <a:rPr lang="en-US" dirty="0"/>
              <a:t> </a:t>
            </a:r>
            <a:r>
              <a:rPr lang="en-US" dirty="0" err="1"/>
              <a:t>nghe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2655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&amp;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.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24" y="2308860"/>
            <a:ext cx="3184071" cy="178308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629" y="2308860"/>
            <a:ext cx="3355341" cy="18873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395" y="2336800"/>
            <a:ext cx="2426062" cy="15671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534" y="2400300"/>
            <a:ext cx="2567277" cy="14401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8" name="TextBox 27"/>
          <p:cNvSpPr txBox="1"/>
          <p:nvPr/>
        </p:nvSpPr>
        <p:spPr>
          <a:xfrm>
            <a:off x="1177290" y="4151948"/>
            <a:ext cx="1623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Grok</a:t>
            </a:r>
            <a:r>
              <a:rPr lang="en-US" dirty="0"/>
              <a:t> Ai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648501" y="4091940"/>
            <a:ext cx="1824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Gemini Ai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97789" y="4021217"/>
            <a:ext cx="1657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Deepseek</a:t>
            </a:r>
            <a:r>
              <a:rPr lang="en-US" dirty="0"/>
              <a:t> Ai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715500" y="4308754"/>
            <a:ext cx="174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Chat GPT</a:t>
            </a:r>
          </a:p>
        </p:txBody>
      </p:sp>
    </p:spTree>
    <p:extLst>
      <p:ext uri="{BB962C8B-B14F-4D97-AF65-F5344CB8AC3E}">
        <p14:creationId xmlns:p14="http://schemas.microsoft.com/office/powerpoint/2010/main" val="152645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31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3635"/>
            <a:ext cx="10515600" cy="1325563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&amp;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4765" y="2109406"/>
            <a:ext cx="6877050" cy="5044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được phát triển bởi OpenAI, ra mắt rộng rãi lần đầu từ năm 2022. 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Công nghệ AI VN+2welcome-minh-cdo.blogspot.com+2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sử dụng kiến trúc Transformer + RLHF (reinforcement learning from human feedback), dựa vào một lượng lớn dữ liệu internet (văn bản, sách, bài báo…) được huấn luyện trước — tức là </a:t>
            </a:r>
            <a:r>
              <a:rPr lang="vi-V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không truy xuất web thời gian thực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khi trả lời (đến thời điểm phần lớn phiên bản). 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welcome-minh-cdo.blogspot.com+2Lilys AI+2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nổi bật nhờ khả năng phản hồi đa dạng: từ viết văn, lập luận, hỗ trợ học tập, code, phân tích, hỗ trợ sáng tạo, v.v.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90" y="2223706"/>
            <a:ext cx="2313016" cy="286264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1451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&amp;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25625"/>
            <a:ext cx="6877050" cy="46186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+mj-lt"/>
              </a:rPr>
              <a:t>2.</a:t>
            </a:r>
            <a:r>
              <a:rPr lang="vi-VN" sz="1800" b="1" dirty="0">
                <a:latin typeface="+mj-lt"/>
              </a:rPr>
              <a:t>Grok AI</a:t>
            </a:r>
          </a:p>
          <a:p>
            <a:r>
              <a:rPr lang="vi-VN" sz="1800" dirty="0">
                <a:latin typeface="+mj-lt"/>
              </a:rPr>
              <a:t>Grok AI được phát triển bởi xAI — công ty do Elon Musk sáng lập. </a:t>
            </a:r>
            <a:r>
              <a:rPr lang="vi-VN" sz="1800" dirty="0">
                <a:latin typeface="+mj-lt"/>
                <a:hlinkClick r:id="rId2"/>
              </a:rPr>
              <a:t>Công nghệ AI VN+2Techlade+2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Theo một số nguồn, phiên bản mới nhất là Grok-3 (ra mắt năm 2025). </a:t>
            </a:r>
            <a:r>
              <a:rPr lang="vi-VN" sz="1800" dirty="0">
                <a:latin typeface="+mj-lt"/>
                <a:hlinkClick r:id="rId3"/>
              </a:rPr>
              <a:t>GenK+2Nguoiquansat.vn+2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Một điểm nổi bật của Grok: nó có thể “cập nhật thời gian thực / theo xu hướng” nhờ truy xuất dữ liệu từ mạng xã hội / môi trường web — nghĩa là thông tin có thể gần thực thời hơn so với ChatGPT. </a:t>
            </a:r>
            <a:r>
              <a:rPr lang="vi-VN" sz="1800" dirty="0">
                <a:latin typeface="+mj-lt"/>
                <a:hlinkClick r:id="rId4"/>
              </a:rPr>
              <a:t>AI First+2nhipsongdoanhnghiep.laodongcongdoan.vn+2</a:t>
            </a:r>
            <a:endParaRPr lang="vi-VN" sz="1800" dirty="0">
              <a:latin typeface="+mj-lt"/>
            </a:endParaRPr>
          </a:p>
          <a:p>
            <a:pPr marL="0" indent="0">
              <a:buNone/>
            </a:pPr>
            <a:endParaRPr lang="en-US" sz="18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456" y="2352326"/>
            <a:ext cx="3754968" cy="280037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052648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&amp;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574280" cy="447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+mj-lt"/>
              </a:rPr>
              <a:t>3.</a:t>
            </a:r>
            <a:r>
              <a:rPr lang="vi-VN" sz="1800" b="1" dirty="0">
                <a:latin typeface="+mj-lt"/>
              </a:rPr>
              <a:t>DeepSeek AI</a:t>
            </a:r>
          </a:p>
          <a:p>
            <a:r>
              <a:rPr lang="vi-VN" sz="1800" dirty="0">
                <a:latin typeface="+mj-lt"/>
              </a:rPr>
              <a:t>DeepSeek AI là một mô hình / dịch vụ AI khác — theo thông tin, nó sử dụng kiến trúc “Mixture-of-Experts (MoE)” (khác với Transformer đơn thuần) nhằm tối ưu hiệu năng &amp; chi phí. </a:t>
            </a:r>
            <a:r>
              <a:rPr lang="vi-VN" sz="1800" dirty="0">
                <a:latin typeface="+mj-lt"/>
                <a:hlinkClick r:id="rId2"/>
              </a:rPr>
              <a:t>welcome-minh-cdo.blogspot.com+2Wikipedia+2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DeepSeek được biết đến trong giai đoạn gần đây (năm 2025) — là một trong những “đối thủ” của các AI hàng đầu khác. </a:t>
            </a:r>
            <a:r>
              <a:rPr lang="vi-VN" sz="1800" dirty="0">
                <a:latin typeface="+mj-lt"/>
                <a:hlinkClick r:id="rId3"/>
              </a:rPr>
              <a:t>Nguoiquansat.vn+2Forbes+2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Tuy nhiên, thông tin chi tiết về dữ liệu huấn luyện, phạm vi ngôn ngữ, độ tin cậy… thường không minh bạch rõ ràng. </a:t>
            </a:r>
            <a:r>
              <a:rPr lang="vi-VN" sz="1800" dirty="0">
                <a:latin typeface="+mj-lt"/>
                <a:hlinkClick r:id="rId2"/>
              </a:rPr>
              <a:t>welcome-minh-cdo.blogspot.com+2Wikipedia</a:t>
            </a:r>
            <a:endParaRPr lang="vi-VN" sz="1800" dirty="0">
              <a:latin typeface="+mj-lt"/>
            </a:endParaRPr>
          </a:p>
          <a:p>
            <a:endParaRPr lang="en-US" sz="18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073" y="2501502"/>
            <a:ext cx="3120550" cy="31205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21974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&amp;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1" y="1888686"/>
            <a:ext cx="7574280" cy="447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+mj-lt"/>
              </a:rPr>
              <a:t>4.</a:t>
            </a:r>
            <a:r>
              <a:rPr lang="vi-VN" sz="1800" b="1" dirty="0">
                <a:latin typeface="+mj-lt"/>
              </a:rPr>
              <a:t>Google Gemini</a:t>
            </a:r>
          </a:p>
          <a:p>
            <a:r>
              <a:rPr lang="vi-VN" sz="1800" dirty="0">
                <a:latin typeface="+mj-lt"/>
              </a:rPr>
              <a:t>Google Gemini được phát triển bởi Google DeepMind / Google — đại diện cho hướng AI “đa phương thức / tích hợp hệ sinh thái rộng”. </a:t>
            </a:r>
            <a:r>
              <a:rPr lang="vi-VN" sz="1800" dirty="0">
                <a:latin typeface="+mj-lt"/>
                <a:hlinkClick r:id="rId2"/>
              </a:rPr>
              <a:t>CentriX+2Công nghệ AI VN+2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Gemini được thiết kế để hỗ trợ nhiều loại tác vụ: từ xử lý văn bản, hình ảnh, dữ liệu đa phương thức — phù hợp với người dùng đã quen hệ sinh thái Google (Search, Docs, Workspace, v.v.). </a:t>
            </a:r>
            <a:r>
              <a:rPr lang="vi-VN" sz="1800" dirty="0">
                <a:latin typeface="+mj-lt"/>
                <a:hlinkClick r:id="rId3"/>
              </a:rPr>
              <a:t>AI First+2Lilys AI+2</a:t>
            </a:r>
            <a:endParaRPr lang="vi-VN" sz="1800" dirty="0">
              <a:latin typeface="+mj-lt"/>
            </a:endParaRPr>
          </a:p>
          <a:p>
            <a:r>
              <a:rPr lang="vi-VN" sz="1800" dirty="0">
                <a:latin typeface="+mj-lt"/>
              </a:rPr>
              <a:t>Gemini được đánh giá tốt trong các thử nghiệm tổng hợp đa tiêu chí giữa các AI hiện đại. </a:t>
            </a:r>
            <a:r>
              <a:rPr lang="vi-VN" sz="1800" dirty="0">
                <a:latin typeface="+mj-lt"/>
                <a:hlinkClick r:id="rId4"/>
              </a:rPr>
              <a:t>Lilys AI+2A-Z.IO.Vn+2</a:t>
            </a:r>
            <a:endParaRPr lang="vi-VN" sz="1800" dirty="0">
              <a:latin typeface="+mj-lt"/>
            </a:endParaRPr>
          </a:p>
          <a:p>
            <a:pPr marL="0" indent="0">
              <a:buNone/>
            </a:pPr>
            <a:endParaRPr lang="en-US" sz="18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67" y="1609806"/>
            <a:ext cx="2767489" cy="276748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072694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120620"/>
              </p:ext>
            </p:extLst>
          </p:nvPr>
        </p:nvGraphicFramePr>
        <p:xfrm>
          <a:off x="317688" y="1449382"/>
          <a:ext cx="11747061" cy="5088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5687">
                  <a:extLst>
                    <a:ext uri="{9D8B030D-6E8A-4147-A177-3AD203B41FA5}">
                      <a16:colId xmlns:a16="http://schemas.microsoft.com/office/drawing/2014/main" val="194823619"/>
                    </a:ext>
                  </a:extLst>
                </a:gridCol>
                <a:gridCol w="3915687">
                  <a:extLst>
                    <a:ext uri="{9D8B030D-6E8A-4147-A177-3AD203B41FA5}">
                      <a16:colId xmlns:a16="http://schemas.microsoft.com/office/drawing/2014/main" val="1561101772"/>
                    </a:ext>
                  </a:extLst>
                </a:gridCol>
                <a:gridCol w="3915687">
                  <a:extLst>
                    <a:ext uri="{9D8B030D-6E8A-4147-A177-3AD203B41FA5}">
                      <a16:colId xmlns:a16="http://schemas.microsoft.com/office/drawing/2014/main" val="3758537488"/>
                    </a:ext>
                  </a:extLst>
                </a:gridCol>
              </a:tblGrid>
              <a:tr h="62979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khí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cạnh</a:t>
                      </a:r>
                      <a:endParaRPr lang="en-US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Chat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GPT</a:t>
                      </a:r>
                      <a:endParaRPr lang="en-US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Brok</a:t>
                      </a:r>
                      <a:endParaRPr lang="en-US" b="1" baseline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0067197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Nguồn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cập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nhật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 liệu huấn luyện rộng lớn nhưng tĩnh (không “live update”)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 trợ truy xuất thông tin / xu hướng gần thực — có lợi nếu bạn cần tin tức, dữ liệu mới.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052531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viết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code,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lách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luận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code,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 với những ai cần phản hồi nhanh, logic, thông tin cập nhật — có thể hơi “châm biếm/hài hước”.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05036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Tính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dễ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phổ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biến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 phổ biến, nhiều người dùng, dễ tìm tài liệu hướng dẫn, cộng đồng lớn.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 với những ai cần phản hồi nhanh, logic, thông tin cập nhật — có thể hơi “châm biếm/hài hước”.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209746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phản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hồi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hiệu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Ổn định, thường nhanh — phù hợp hầu hết nhu cầu.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prompt &amp;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02318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vi-V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 hợp với người mới / người không chuyên kỹ thuật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dễ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dùng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thích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đích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cứu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 nếu bạn ưa phong cách tự nhiên, nhanh, thích thông tin gần thực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710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0852130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78623"/>
              </p:ext>
            </p:extLst>
          </p:nvPr>
        </p:nvGraphicFramePr>
        <p:xfrm>
          <a:off x="350345" y="1623553"/>
          <a:ext cx="11747061" cy="50882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5687">
                  <a:extLst>
                    <a:ext uri="{9D8B030D-6E8A-4147-A177-3AD203B41FA5}">
                      <a16:colId xmlns:a16="http://schemas.microsoft.com/office/drawing/2014/main" val="194823619"/>
                    </a:ext>
                  </a:extLst>
                </a:gridCol>
                <a:gridCol w="3915687">
                  <a:extLst>
                    <a:ext uri="{9D8B030D-6E8A-4147-A177-3AD203B41FA5}">
                      <a16:colId xmlns:a16="http://schemas.microsoft.com/office/drawing/2014/main" val="1561101772"/>
                    </a:ext>
                  </a:extLst>
                </a:gridCol>
                <a:gridCol w="3915687">
                  <a:extLst>
                    <a:ext uri="{9D8B030D-6E8A-4147-A177-3AD203B41FA5}">
                      <a16:colId xmlns:a16="http://schemas.microsoft.com/office/drawing/2014/main" val="3758537488"/>
                    </a:ext>
                  </a:extLst>
                </a:gridCol>
              </a:tblGrid>
              <a:tr h="573109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khí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cạnh</a:t>
                      </a:r>
                      <a:endParaRPr lang="en-US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Deepseek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AI</a:t>
                      </a:r>
                      <a:endParaRPr lang="en-US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gemini</a:t>
                      </a:r>
                      <a:endParaRPr lang="en-US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0067197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Nguồn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cập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nhật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 liệu tương đối không rõ minh bạch, phụ thuộc vào nhà phát triển; cập nhật &amp; độ tin cậy khó đánh giá.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Tận dụng lợi thế hệ sinh thái Google — dữ liệu đa phương thức, khả năng tích hợp web/search dễ dàng.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052531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viết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code,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Hướng nhiều tới logic, kỹ thuật — có thể phù hợp cho người cần hỗ trợ về code, phân tích kỹ thuật.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Đa phương thức — phù hợp khi cần kết hợp text + media + dữ liệu + tìm kiếm + phân tích.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05036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Tính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dễ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phổ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biến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phổ biến hơn, thông tin về hiệu năng &amp; bảo mật không nhiều — cần thận trọng.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 lợi thế nếu bạn đã quen hệ Google; thuận tiện cho người dùng phổ thông đến nâng cao.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209746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phản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hồi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hiệu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Dao động — do cấu trúc MoE và tùy server — không ổn định như model lớn “tối ưu cao”.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Thường nhanh, lợi thế công nghệ Google + tích hợp đa nền tảng.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02318"/>
                  </a:ext>
                </a:extLst>
              </a:tr>
              <a:tr h="857518">
                <a:tc>
                  <a:txBody>
                    <a:bodyPr/>
                    <a:lstStyle/>
                    <a:p>
                      <a:r>
                        <a:rPr lang="vi-V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 hợp với người mới / người không chuyên kỹ thuật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 thể dùng — nếu bạn thoải mái với rủi ro &amp; hạn chế, và có kỹ thuật cơ bản.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 hợp cho hầu hết người dùng, đặc biệt nếu bạn đã quen hệ Googl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710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6082181"/>
      </p:ext>
    </p:extLst>
  </p:cSld>
  <p:clrMapOvr>
    <a:masterClrMapping/>
  </p:clrMapOvr>
  <p:transition spd="slow">
    <p:cover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F1444-DC47-41FE-BC28-A149F777C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 dirty="0"/>
          </a:p>
          <a:p>
            <a:endParaRPr lang="en-GB" dirty="0"/>
          </a:p>
        </p:txBody>
      </p:sp>
      <p:pic>
        <p:nvPicPr>
          <p:cNvPr id="4" name="5780985183239381398">
            <a:hlinkClick r:id="" action="ppaction://media"/>
            <a:extLst>
              <a:ext uri="{FF2B5EF4-FFF2-40B4-BE49-F238E27FC236}">
                <a16:creationId xmlns:a16="http://schemas.microsoft.com/office/drawing/2014/main" id="{50D0D20E-4CA6-41CA-A9E7-975D9D424A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7833" y="1567219"/>
            <a:ext cx="1991285" cy="4425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9DD5AE-BA12-450E-B25A-AB809480DA05}"/>
              </a:ext>
            </a:extLst>
          </p:cNvPr>
          <p:cNvSpPr txBox="1"/>
          <p:nvPr/>
        </p:nvSpPr>
        <p:spPr>
          <a:xfrm>
            <a:off x="76199" y="820799"/>
            <a:ext cx="120396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dirty="0">
                <a:solidFill>
                  <a:srgbClr val="0070C0"/>
                </a:solidFill>
              </a:rPr>
              <a:t>Video so sánh 4 chatbot AI mạnh nhất hiện nay</a:t>
            </a:r>
            <a:endParaRPr lang="en-GB" sz="44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DDB78C-5A5D-45A3-BF41-250D8332C227}"/>
              </a:ext>
            </a:extLst>
          </p:cNvPr>
          <p:cNvSpPr txBox="1"/>
          <p:nvPr/>
        </p:nvSpPr>
        <p:spPr>
          <a:xfrm>
            <a:off x="838200" y="6043016"/>
            <a:ext cx="9335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Đường link youtube của video: </a:t>
            </a:r>
            <a:r>
              <a:rPr lang="en-GB" dirty="0"/>
              <a:t>https://youtu.be/3QVuEFzLk3k?si=WLP_Ci_TChsibSzA</a:t>
            </a:r>
          </a:p>
        </p:txBody>
      </p:sp>
    </p:spTree>
    <p:extLst>
      <p:ext uri="{BB962C8B-B14F-4D97-AF65-F5344CB8AC3E}">
        <p14:creationId xmlns:p14="http://schemas.microsoft.com/office/powerpoint/2010/main" val="1283394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275</TotalTime>
  <Words>2305</Words>
  <Application>Microsoft Office PowerPoint</Application>
  <PresentationFormat>Widescreen</PresentationFormat>
  <Paragraphs>147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Symbol</vt:lpstr>
      <vt:lpstr>Times New Roman</vt:lpstr>
      <vt:lpstr>Office Theme</vt:lpstr>
      <vt:lpstr>PHÂN TÍCH SO SÁNH CÁC CÔNG CỤ CNTT (Chatbot AI: ChatGPT,GROK GOOGLE GEMINI,DEEPSEEK AI )</vt:lpstr>
      <vt:lpstr>Tổng quan &amp; lịch sử.</vt:lpstr>
      <vt:lpstr>Tổng quan &amp; lịch sử</vt:lpstr>
      <vt:lpstr>Tổng quan &amp; lịch sử</vt:lpstr>
      <vt:lpstr>Tổng quan &amp; lịch sử</vt:lpstr>
      <vt:lpstr>Tổng quan &amp; lịch sử</vt:lpstr>
      <vt:lpstr>So sánh các khía cạnh chính</vt:lpstr>
      <vt:lpstr>So sánh các khía cạnh chính</vt:lpstr>
      <vt:lpstr>PowerPoint Presentation</vt:lpstr>
      <vt:lpstr>Những hiểu biết về bảo mật.</vt:lpstr>
      <vt:lpstr>Những dấu hiệu bảo mật</vt:lpstr>
      <vt:lpstr>Những dấu hiệu bảo mật</vt:lpstr>
      <vt:lpstr>Những dấu hiệu bảo mật</vt:lpstr>
      <vt:lpstr>Thách thức, khó khăn và cách AI hỗ trợ</vt:lpstr>
      <vt:lpstr>Thách thức, khó khăn và cách AI hỗ trợ</vt:lpstr>
      <vt:lpstr>Thách thức, khó khăn và cách AI hỗ trợ</vt:lpstr>
      <vt:lpstr>Xin cảm ơn đã chú ý lắng nghe!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PHÂN TÍCH SO SÁNH CÁC CÔNG CỤ CNTT (Chatbot )</dc:title>
  <dc:creator>user</dc:creator>
  <cp:lastModifiedBy>Oo Cc</cp:lastModifiedBy>
  <cp:revision>24</cp:revision>
  <dcterms:created xsi:type="dcterms:W3CDTF">2025-11-27T02:20:42Z</dcterms:created>
  <dcterms:modified xsi:type="dcterms:W3CDTF">2025-11-30T15:13:36Z</dcterms:modified>
</cp:coreProperties>
</file>

<file path=docProps/thumbnail.jpeg>
</file>